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7" r:id="rId3"/>
    <p:sldId id="269" r:id="rId4"/>
    <p:sldId id="260" r:id="rId5"/>
    <p:sldId id="258" r:id="rId6"/>
    <p:sldId id="259" r:id="rId7"/>
    <p:sldId id="266" r:id="rId8"/>
    <p:sldId id="264" r:id="rId9"/>
    <p:sldId id="268" r:id="rId10"/>
    <p:sldId id="263" r:id="rId11"/>
    <p:sldId id="265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-8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0A626-3BDC-4CE8-A6E1-CB20701A7FB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1A538942-516B-4D24-9899-A596AEA309C4}">
      <dgm:prSet phldrT="[Tekst]" custT="1"/>
      <dgm:spPr/>
      <dgm:t>
        <a:bodyPr/>
        <a:lstStyle/>
        <a:p>
          <a:r>
            <a:rPr lang="hr-HR" sz="1600" dirty="0">
              <a:solidFill>
                <a:schemeClr val="tx1"/>
              </a:solidFill>
            </a:rPr>
            <a:t>Usporedi razmnožavanje između skupina sisavaca.</a:t>
          </a:r>
        </a:p>
      </dgm:t>
    </dgm:pt>
    <dgm:pt modelId="{F36501F8-F0D0-48C8-BC19-FB1E4124CA45}" type="parTrans" cxnId="{EC86C496-7AE4-4431-A4D9-033B8081E0FC}">
      <dgm:prSet/>
      <dgm:spPr/>
      <dgm:t>
        <a:bodyPr/>
        <a:lstStyle/>
        <a:p>
          <a:endParaRPr lang="hr-HR"/>
        </a:p>
      </dgm:t>
    </dgm:pt>
    <dgm:pt modelId="{8CAE2525-3BA0-46B6-BC88-A6833DF3E469}" type="sibTrans" cxnId="{EC86C496-7AE4-4431-A4D9-033B8081E0FC}">
      <dgm:prSet/>
      <dgm:spPr/>
      <dgm:t>
        <a:bodyPr/>
        <a:lstStyle/>
        <a:p>
          <a:endParaRPr lang="hr-HR"/>
        </a:p>
      </dgm:t>
    </dgm:pt>
    <dgm:pt modelId="{C1831075-0E69-47CB-BF34-742FD00CDD06}">
      <dgm:prSet phldrT="[Tekst]" custT="1"/>
      <dgm:spPr/>
      <dgm:t>
        <a:bodyPr/>
        <a:lstStyle/>
        <a:p>
          <a:r>
            <a:rPr lang="hr-HR" sz="1600" dirty="0">
              <a:solidFill>
                <a:schemeClr val="tx1"/>
              </a:solidFill>
            </a:rPr>
            <a:t>Zašto vodozemci i ribe imaju veći broj potomaka nego ostale skupine kralježnjaka.</a:t>
          </a:r>
        </a:p>
      </dgm:t>
    </dgm:pt>
    <dgm:pt modelId="{0855A46C-4B2B-48E5-8125-80798F65B4EB}" type="parTrans" cxnId="{01D2BAC0-741D-4772-B4F2-00529241038F}">
      <dgm:prSet/>
      <dgm:spPr/>
      <dgm:t>
        <a:bodyPr/>
        <a:lstStyle/>
        <a:p>
          <a:endParaRPr lang="hr-HR"/>
        </a:p>
      </dgm:t>
    </dgm:pt>
    <dgm:pt modelId="{A7CB7AF9-A2A9-4A2B-9B74-DCC3ECF6C257}" type="sibTrans" cxnId="{01D2BAC0-741D-4772-B4F2-00529241038F}">
      <dgm:prSet/>
      <dgm:spPr/>
      <dgm:t>
        <a:bodyPr/>
        <a:lstStyle/>
        <a:p>
          <a:endParaRPr lang="hr-HR"/>
        </a:p>
      </dgm:t>
    </dgm:pt>
    <dgm:pt modelId="{D27587B3-D137-4DDA-AF30-E8402D5B70FE}">
      <dgm:prSet phldrT="[Tekst]" custT="1"/>
      <dgm:spPr/>
      <dgm:t>
        <a:bodyPr/>
        <a:lstStyle/>
        <a:p>
          <a:r>
            <a:rPr lang="hr-HR" sz="1600" dirty="0">
              <a:solidFill>
                <a:schemeClr val="tx1"/>
              </a:solidFill>
            </a:rPr>
            <a:t>Na primjeru objasni razliku između potpune i nepotpune preobrazbe kukaca.</a:t>
          </a:r>
        </a:p>
      </dgm:t>
    </dgm:pt>
    <dgm:pt modelId="{492B5C5C-4D1B-4600-A73C-1A69ABDCD377}" type="parTrans" cxnId="{76EEC3F9-80AF-4DB5-AECA-6137D393A8CE}">
      <dgm:prSet/>
      <dgm:spPr/>
      <dgm:t>
        <a:bodyPr/>
        <a:lstStyle/>
        <a:p>
          <a:endParaRPr lang="hr-HR"/>
        </a:p>
      </dgm:t>
    </dgm:pt>
    <dgm:pt modelId="{DAB89E98-451C-49E3-B509-39C69C6A2BEB}" type="sibTrans" cxnId="{76EEC3F9-80AF-4DB5-AECA-6137D393A8CE}">
      <dgm:prSet/>
      <dgm:spPr/>
      <dgm:t>
        <a:bodyPr/>
        <a:lstStyle/>
        <a:p>
          <a:endParaRPr lang="hr-HR"/>
        </a:p>
      </dgm:t>
    </dgm:pt>
    <dgm:pt modelId="{D1B929E7-3E99-4E6D-BFF7-E1918363CE0C}">
      <dgm:prSet custT="1"/>
      <dgm:spPr/>
      <dgm:t>
        <a:bodyPr/>
        <a:lstStyle/>
        <a:p>
          <a:r>
            <a:rPr lang="hr-HR" sz="1600" dirty="0">
              <a:solidFill>
                <a:schemeClr val="tx1"/>
              </a:solidFill>
            </a:rPr>
            <a:t>Navedi razlike između spolnog i nespolnog razmnožavanja.</a:t>
          </a:r>
        </a:p>
      </dgm:t>
    </dgm:pt>
    <dgm:pt modelId="{BD6FC00E-5BDE-4B9E-9090-7D29C5E49DCF}" type="parTrans" cxnId="{FCF63EE2-65E1-40BA-83BE-AB7E0B13C99C}">
      <dgm:prSet/>
      <dgm:spPr/>
      <dgm:t>
        <a:bodyPr/>
        <a:lstStyle/>
        <a:p>
          <a:endParaRPr lang="hr-HR"/>
        </a:p>
      </dgm:t>
    </dgm:pt>
    <dgm:pt modelId="{AB8C6A82-C711-4C63-9B97-0AC025E90A32}" type="sibTrans" cxnId="{FCF63EE2-65E1-40BA-83BE-AB7E0B13C99C}">
      <dgm:prSet/>
      <dgm:spPr/>
      <dgm:t>
        <a:bodyPr/>
        <a:lstStyle/>
        <a:p>
          <a:endParaRPr lang="hr-HR"/>
        </a:p>
      </dgm:t>
    </dgm:pt>
    <dgm:pt modelId="{7C9A8710-6260-42E7-8598-FC6F2B81E8F2}">
      <dgm:prSet custT="1"/>
      <dgm:spPr/>
      <dgm:t>
        <a:bodyPr/>
        <a:lstStyle/>
        <a:p>
          <a:r>
            <a:rPr lang="hr-HR" sz="1600" dirty="0">
              <a:solidFill>
                <a:schemeClr val="tx1"/>
              </a:solidFill>
            </a:rPr>
            <a:t>Objasni karakteristike razvoja mladih kod ptica i gmazova.</a:t>
          </a:r>
        </a:p>
      </dgm:t>
    </dgm:pt>
    <dgm:pt modelId="{4BA18D24-4BC3-41C3-82A3-662C856AED37}" type="parTrans" cxnId="{F24EC7D3-5698-437C-9BC7-F66F85D36A75}">
      <dgm:prSet/>
      <dgm:spPr/>
      <dgm:t>
        <a:bodyPr/>
        <a:lstStyle/>
        <a:p>
          <a:endParaRPr lang="hr-HR"/>
        </a:p>
      </dgm:t>
    </dgm:pt>
    <dgm:pt modelId="{E42AEC5E-689A-4CF8-B73D-23709CCFF0FE}" type="sibTrans" cxnId="{F24EC7D3-5698-437C-9BC7-F66F85D36A75}">
      <dgm:prSet/>
      <dgm:spPr/>
      <dgm:t>
        <a:bodyPr/>
        <a:lstStyle/>
        <a:p>
          <a:endParaRPr lang="hr-HR"/>
        </a:p>
      </dgm:t>
    </dgm:pt>
    <dgm:pt modelId="{7945E54E-AC01-4BD2-AD6A-002C7BCC9946}" type="pres">
      <dgm:prSet presAssocID="{E520A626-3BDC-4CE8-A6E1-CB20701A7FB6}" presName="linear" presStyleCnt="0">
        <dgm:presLayoutVars>
          <dgm:dir/>
          <dgm:animLvl val="lvl"/>
          <dgm:resizeHandles val="exact"/>
        </dgm:presLayoutVars>
      </dgm:prSet>
      <dgm:spPr/>
    </dgm:pt>
    <dgm:pt modelId="{F242C174-BC52-477F-8F9D-EC175510EBBF}" type="pres">
      <dgm:prSet presAssocID="{D1B929E7-3E99-4E6D-BFF7-E1918363CE0C}" presName="parentLin" presStyleCnt="0"/>
      <dgm:spPr/>
    </dgm:pt>
    <dgm:pt modelId="{AA4390EB-BCD0-4475-8F77-FA176898AE24}" type="pres">
      <dgm:prSet presAssocID="{D1B929E7-3E99-4E6D-BFF7-E1918363CE0C}" presName="parentLeftMargin" presStyleLbl="node1" presStyleIdx="0" presStyleCnt="5"/>
      <dgm:spPr/>
    </dgm:pt>
    <dgm:pt modelId="{54C4F81A-63E2-49BB-9B39-80DF0513E0C2}" type="pres">
      <dgm:prSet presAssocID="{D1B929E7-3E99-4E6D-BFF7-E1918363CE0C}" presName="parentText" presStyleLbl="node1" presStyleIdx="0" presStyleCnt="5" custScaleX="113784" custScaleY="37689" custLinFactNeighborX="-2913" custLinFactNeighborY="-40307">
        <dgm:presLayoutVars>
          <dgm:chMax val="0"/>
          <dgm:bulletEnabled val="1"/>
        </dgm:presLayoutVars>
      </dgm:prSet>
      <dgm:spPr/>
    </dgm:pt>
    <dgm:pt modelId="{002196DF-9E8E-401B-A5E6-17005F272F30}" type="pres">
      <dgm:prSet presAssocID="{D1B929E7-3E99-4E6D-BFF7-E1918363CE0C}" presName="negativeSpace" presStyleCnt="0"/>
      <dgm:spPr/>
    </dgm:pt>
    <dgm:pt modelId="{F93BA1DD-B964-4607-8F59-991424EA5CB7}" type="pres">
      <dgm:prSet presAssocID="{D1B929E7-3E99-4E6D-BFF7-E1918363CE0C}" presName="childText" presStyleLbl="conFgAcc1" presStyleIdx="0" presStyleCnt="5" custScaleY="52825" custLinFactY="-22467" custLinFactNeighborX="943" custLinFactNeighborY="-100000">
        <dgm:presLayoutVars>
          <dgm:bulletEnabled val="1"/>
        </dgm:presLayoutVars>
      </dgm:prSet>
      <dgm:spPr/>
    </dgm:pt>
    <dgm:pt modelId="{DB7FF6CB-757D-42BB-9E83-B73E17288894}" type="pres">
      <dgm:prSet presAssocID="{AB8C6A82-C711-4C63-9B97-0AC025E90A32}" presName="spaceBetweenRectangles" presStyleCnt="0"/>
      <dgm:spPr/>
    </dgm:pt>
    <dgm:pt modelId="{C48D05A7-8FDC-4AF1-A628-B31D9E4C03A5}" type="pres">
      <dgm:prSet presAssocID="{1A538942-516B-4D24-9899-A596AEA309C4}" presName="parentLin" presStyleCnt="0"/>
      <dgm:spPr/>
    </dgm:pt>
    <dgm:pt modelId="{8993B639-ABF1-406E-9D26-20A71AEF76D3}" type="pres">
      <dgm:prSet presAssocID="{1A538942-516B-4D24-9899-A596AEA309C4}" presName="parentLeftMargin" presStyleLbl="node1" presStyleIdx="0" presStyleCnt="5"/>
      <dgm:spPr/>
    </dgm:pt>
    <dgm:pt modelId="{AB72D526-76B5-47DD-9270-A295F0076166}" type="pres">
      <dgm:prSet presAssocID="{1A538942-516B-4D24-9899-A596AEA309C4}" presName="parentText" presStyleLbl="node1" presStyleIdx="1" presStyleCnt="5" custScaleX="113249" custScaleY="35035" custLinFactNeighborX="-2913" custLinFactNeighborY="-47699">
        <dgm:presLayoutVars>
          <dgm:chMax val="0"/>
          <dgm:bulletEnabled val="1"/>
        </dgm:presLayoutVars>
      </dgm:prSet>
      <dgm:spPr/>
    </dgm:pt>
    <dgm:pt modelId="{25F073DF-4AF3-437F-9A29-24EF6CBFFF4F}" type="pres">
      <dgm:prSet presAssocID="{1A538942-516B-4D24-9899-A596AEA309C4}" presName="negativeSpace" presStyleCnt="0"/>
      <dgm:spPr/>
    </dgm:pt>
    <dgm:pt modelId="{4BD48149-B493-4E93-80B6-0F5069774A44}" type="pres">
      <dgm:prSet presAssocID="{1A538942-516B-4D24-9899-A596AEA309C4}" presName="childText" presStyleLbl="conFgAcc1" presStyleIdx="1" presStyleCnt="5" custScaleY="48389">
        <dgm:presLayoutVars>
          <dgm:bulletEnabled val="1"/>
        </dgm:presLayoutVars>
      </dgm:prSet>
      <dgm:spPr/>
    </dgm:pt>
    <dgm:pt modelId="{0159F76C-7561-42DF-9F49-7FCF4B92FA0A}" type="pres">
      <dgm:prSet presAssocID="{8CAE2525-3BA0-46B6-BC88-A6833DF3E469}" presName="spaceBetweenRectangles" presStyleCnt="0"/>
      <dgm:spPr/>
    </dgm:pt>
    <dgm:pt modelId="{7374B4E4-3995-4F22-9065-CA5EA8D3CEC2}" type="pres">
      <dgm:prSet presAssocID="{7C9A8710-6260-42E7-8598-FC6F2B81E8F2}" presName="parentLin" presStyleCnt="0"/>
      <dgm:spPr/>
    </dgm:pt>
    <dgm:pt modelId="{8F891355-43F1-4492-A847-01FCC8A56356}" type="pres">
      <dgm:prSet presAssocID="{7C9A8710-6260-42E7-8598-FC6F2B81E8F2}" presName="parentLeftMargin" presStyleLbl="node1" presStyleIdx="1" presStyleCnt="5"/>
      <dgm:spPr/>
    </dgm:pt>
    <dgm:pt modelId="{7230CC4B-8655-438F-9DAD-C2E96ADA95D9}" type="pres">
      <dgm:prSet presAssocID="{7C9A8710-6260-42E7-8598-FC6F2B81E8F2}" presName="parentText" presStyleLbl="node1" presStyleIdx="2" presStyleCnt="5" custScaleX="113801" custScaleY="31167" custLinFactNeighborX="-5660" custLinFactNeighborY="-45740">
        <dgm:presLayoutVars>
          <dgm:chMax val="0"/>
          <dgm:bulletEnabled val="1"/>
        </dgm:presLayoutVars>
      </dgm:prSet>
      <dgm:spPr/>
    </dgm:pt>
    <dgm:pt modelId="{0733C99F-C847-4DF0-9384-93A9340EF082}" type="pres">
      <dgm:prSet presAssocID="{7C9A8710-6260-42E7-8598-FC6F2B81E8F2}" presName="negativeSpace" presStyleCnt="0"/>
      <dgm:spPr/>
    </dgm:pt>
    <dgm:pt modelId="{7858D0DA-DBC8-4F95-92E0-F355F796068B}" type="pres">
      <dgm:prSet presAssocID="{7C9A8710-6260-42E7-8598-FC6F2B81E8F2}" presName="childText" presStyleLbl="conFgAcc1" presStyleIdx="2" presStyleCnt="5" custScaleY="50523" custLinFactNeighborX="2632" custLinFactNeighborY="84614">
        <dgm:presLayoutVars>
          <dgm:bulletEnabled val="1"/>
        </dgm:presLayoutVars>
      </dgm:prSet>
      <dgm:spPr/>
    </dgm:pt>
    <dgm:pt modelId="{751025F4-F76F-4DE8-BEAC-A89D5B53C6A9}" type="pres">
      <dgm:prSet presAssocID="{E42AEC5E-689A-4CF8-B73D-23709CCFF0FE}" presName="spaceBetweenRectangles" presStyleCnt="0"/>
      <dgm:spPr/>
    </dgm:pt>
    <dgm:pt modelId="{F367F8CF-077A-4DE8-A5B9-516D8655C460}" type="pres">
      <dgm:prSet presAssocID="{C1831075-0E69-47CB-BF34-742FD00CDD06}" presName="parentLin" presStyleCnt="0"/>
      <dgm:spPr/>
    </dgm:pt>
    <dgm:pt modelId="{A1E6526E-88A5-4142-B7EA-21A8AA9161E7}" type="pres">
      <dgm:prSet presAssocID="{C1831075-0E69-47CB-BF34-742FD00CDD06}" presName="parentLeftMargin" presStyleLbl="node1" presStyleIdx="2" presStyleCnt="5"/>
      <dgm:spPr/>
    </dgm:pt>
    <dgm:pt modelId="{FB1F6822-CA96-4074-AE75-EC11784D112F}" type="pres">
      <dgm:prSet presAssocID="{C1831075-0E69-47CB-BF34-742FD00CDD06}" presName="parentText" presStyleLbl="node1" presStyleIdx="3" presStyleCnt="5" custScaleX="113151" custScaleY="41228" custLinFactNeighborX="-1567" custLinFactNeighborY="-48444">
        <dgm:presLayoutVars>
          <dgm:chMax val="0"/>
          <dgm:bulletEnabled val="1"/>
        </dgm:presLayoutVars>
      </dgm:prSet>
      <dgm:spPr/>
    </dgm:pt>
    <dgm:pt modelId="{39C26605-D593-496A-B555-1AC9C3A74E85}" type="pres">
      <dgm:prSet presAssocID="{C1831075-0E69-47CB-BF34-742FD00CDD06}" presName="negativeSpace" presStyleCnt="0"/>
      <dgm:spPr/>
    </dgm:pt>
    <dgm:pt modelId="{2E38E77D-470E-492B-8A36-8E08C089068B}" type="pres">
      <dgm:prSet presAssocID="{C1831075-0E69-47CB-BF34-742FD00CDD06}" presName="childText" presStyleLbl="conFgAcc1" presStyleIdx="3" presStyleCnt="5" custScaleY="62824" custLinFactNeighborY="-21699">
        <dgm:presLayoutVars>
          <dgm:bulletEnabled val="1"/>
        </dgm:presLayoutVars>
      </dgm:prSet>
      <dgm:spPr/>
    </dgm:pt>
    <dgm:pt modelId="{925FDC62-A19D-47A8-B3B4-59ABADDAE1CA}" type="pres">
      <dgm:prSet presAssocID="{A7CB7AF9-A2A9-4A2B-9B74-DCC3ECF6C257}" presName="spaceBetweenRectangles" presStyleCnt="0"/>
      <dgm:spPr/>
    </dgm:pt>
    <dgm:pt modelId="{2CDFE448-4911-4A85-AE2C-3DA9E8CBEA7E}" type="pres">
      <dgm:prSet presAssocID="{D27587B3-D137-4DDA-AF30-E8402D5B70FE}" presName="parentLin" presStyleCnt="0"/>
      <dgm:spPr/>
    </dgm:pt>
    <dgm:pt modelId="{3F63D144-CEFB-4628-95C7-A46E0D428FAD}" type="pres">
      <dgm:prSet presAssocID="{D27587B3-D137-4DDA-AF30-E8402D5B70FE}" presName="parentLeftMargin" presStyleLbl="node1" presStyleIdx="3" presStyleCnt="5"/>
      <dgm:spPr/>
    </dgm:pt>
    <dgm:pt modelId="{5D4BAAE7-4ED2-406A-A075-BA303DCA4A61}" type="pres">
      <dgm:prSet presAssocID="{D27587B3-D137-4DDA-AF30-E8402D5B70FE}" presName="parentText" presStyleLbl="node1" presStyleIdx="4" presStyleCnt="5" custScaleX="113162" custScaleY="26237" custLinFactNeighborX="-3396" custLinFactNeighborY="-62422">
        <dgm:presLayoutVars>
          <dgm:chMax val="0"/>
          <dgm:bulletEnabled val="1"/>
        </dgm:presLayoutVars>
      </dgm:prSet>
      <dgm:spPr/>
    </dgm:pt>
    <dgm:pt modelId="{8BF872A9-AB7D-450F-9D75-B2D8742038AD}" type="pres">
      <dgm:prSet presAssocID="{D27587B3-D137-4DDA-AF30-E8402D5B70FE}" presName="negativeSpace" presStyleCnt="0"/>
      <dgm:spPr/>
    </dgm:pt>
    <dgm:pt modelId="{E3E0F088-FF1E-4E2B-9DEA-C6040A35D4E2}" type="pres">
      <dgm:prSet presAssocID="{D27587B3-D137-4DDA-AF30-E8402D5B70FE}" presName="childText" presStyleLbl="conFgAcc1" presStyleIdx="4" presStyleCnt="5" custScaleY="14267">
        <dgm:presLayoutVars>
          <dgm:bulletEnabled val="1"/>
        </dgm:presLayoutVars>
      </dgm:prSet>
      <dgm:spPr/>
    </dgm:pt>
  </dgm:ptLst>
  <dgm:cxnLst>
    <dgm:cxn modelId="{B1BC550F-5C84-4C22-84DF-CA4EA8B57F2E}" type="presOf" srcId="{7C9A8710-6260-42E7-8598-FC6F2B81E8F2}" destId="{7230CC4B-8655-438F-9DAD-C2E96ADA95D9}" srcOrd="1" destOrd="0" presId="urn:microsoft.com/office/officeart/2005/8/layout/list1"/>
    <dgm:cxn modelId="{C97E281A-9241-4173-96BA-A9BAB53ADE11}" type="presOf" srcId="{E520A626-3BDC-4CE8-A6E1-CB20701A7FB6}" destId="{7945E54E-AC01-4BD2-AD6A-002C7BCC9946}" srcOrd="0" destOrd="0" presId="urn:microsoft.com/office/officeart/2005/8/layout/list1"/>
    <dgm:cxn modelId="{E84A123D-0C29-4571-9027-BDF39F93D1C9}" type="presOf" srcId="{1A538942-516B-4D24-9899-A596AEA309C4}" destId="{AB72D526-76B5-47DD-9270-A295F0076166}" srcOrd="1" destOrd="0" presId="urn:microsoft.com/office/officeart/2005/8/layout/list1"/>
    <dgm:cxn modelId="{693E9542-BC56-4F71-BAF0-0F0FD54E50C2}" type="presOf" srcId="{1A538942-516B-4D24-9899-A596AEA309C4}" destId="{8993B639-ABF1-406E-9D26-20A71AEF76D3}" srcOrd="0" destOrd="0" presId="urn:microsoft.com/office/officeart/2005/8/layout/list1"/>
    <dgm:cxn modelId="{AB2E2E4F-30FC-4AE5-8829-82678098E029}" type="presOf" srcId="{D27587B3-D137-4DDA-AF30-E8402D5B70FE}" destId="{3F63D144-CEFB-4628-95C7-A46E0D428FAD}" srcOrd="0" destOrd="0" presId="urn:microsoft.com/office/officeart/2005/8/layout/list1"/>
    <dgm:cxn modelId="{071BEF57-00F2-44EE-B160-89DD3C70577C}" type="presOf" srcId="{C1831075-0E69-47CB-BF34-742FD00CDD06}" destId="{A1E6526E-88A5-4142-B7EA-21A8AA9161E7}" srcOrd="0" destOrd="0" presId="urn:microsoft.com/office/officeart/2005/8/layout/list1"/>
    <dgm:cxn modelId="{2E8CFF89-F72A-4297-9821-AA7D195B008F}" type="presOf" srcId="{D1B929E7-3E99-4E6D-BFF7-E1918363CE0C}" destId="{AA4390EB-BCD0-4475-8F77-FA176898AE24}" srcOrd="0" destOrd="0" presId="urn:microsoft.com/office/officeart/2005/8/layout/list1"/>
    <dgm:cxn modelId="{EC86C496-7AE4-4431-A4D9-033B8081E0FC}" srcId="{E520A626-3BDC-4CE8-A6E1-CB20701A7FB6}" destId="{1A538942-516B-4D24-9899-A596AEA309C4}" srcOrd="1" destOrd="0" parTransId="{F36501F8-F0D0-48C8-BC19-FB1E4124CA45}" sibTransId="{8CAE2525-3BA0-46B6-BC88-A6833DF3E469}"/>
    <dgm:cxn modelId="{6BA60AA0-3C4E-48C6-9FC2-57AAC51B24F2}" type="presOf" srcId="{D27587B3-D137-4DDA-AF30-E8402D5B70FE}" destId="{5D4BAAE7-4ED2-406A-A075-BA303DCA4A61}" srcOrd="1" destOrd="0" presId="urn:microsoft.com/office/officeart/2005/8/layout/list1"/>
    <dgm:cxn modelId="{730FBFA1-2AF0-44D6-936C-0B0264968A7C}" type="presOf" srcId="{7C9A8710-6260-42E7-8598-FC6F2B81E8F2}" destId="{8F891355-43F1-4492-A847-01FCC8A56356}" srcOrd="0" destOrd="0" presId="urn:microsoft.com/office/officeart/2005/8/layout/list1"/>
    <dgm:cxn modelId="{E40995A8-74C2-4502-900E-01415EF7183E}" type="presOf" srcId="{D1B929E7-3E99-4E6D-BFF7-E1918363CE0C}" destId="{54C4F81A-63E2-49BB-9B39-80DF0513E0C2}" srcOrd="1" destOrd="0" presId="urn:microsoft.com/office/officeart/2005/8/layout/list1"/>
    <dgm:cxn modelId="{01D2BAC0-741D-4772-B4F2-00529241038F}" srcId="{E520A626-3BDC-4CE8-A6E1-CB20701A7FB6}" destId="{C1831075-0E69-47CB-BF34-742FD00CDD06}" srcOrd="3" destOrd="0" parTransId="{0855A46C-4B2B-48E5-8125-80798F65B4EB}" sibTransId="{A7CB7AF9-A2A9-4A2B-9B74-DCC3ECF6C257}"/>
    <dgm:cxn modelId="{F24EC7D3-5698-437C-9BC7-F66F85D36A75}" srcId="{E520A626-3BDC-4CE8-A6E1-CB20701A7FB6}" destId="{7C9A8710-6260-42E7-8598-FC6F2B81E8F2}" srcOrd="2" destOrd="0" parTransId="{4BA18D24-4BC3-41C3-82A3-662C856AED37}" sibTransId="{E42AEC5E-689A-4CF8-B73D-23709CCFF0FE}"/>
    <dgm:cxn modelId="{FCF63EE2-65E1-40BA-83BE-AB7E0B13C99C}" srcId="{E520A626-3BDC-4CE8-A6E1-CB20701A7FB6}" destId="{D1B929E7-3E99-4E6D-BFF7-E1918363CE0C}" srcOrd="0" destOrd="0" parTransId="{BD6FC00E-5BDE-4B9E-9090-7D29C5E49DCF}" sibTransId="{AB8C6A82-C711-4C63-9B97-0AC025E90A32}"/>
    <dgm:cxn modelId="{E6A081EC-6D8D-4FDB-B0B2-2563F9C83AB2}" type="presOf" srcId="{C1831075-0E69-47CB-BF34-742FD00CDD06}" destId="{FB1F6822-CA96-4074-AE75-EC11784D112F}" srcOrd="1" destOrd="0" presId="urn:microsoft.com/office/officeart/2005/8/layout/list1"/>
    <dgm:cxn modelId="{76EEC3F9-80AF-4DB5-AECA-6137D393A8CE}" srcId="{E520A626-3BDC-4CE8-A6E1-CB20701A7FB6}" destId="{D27587B3-D137-4DDA-AF30-E8402D5B70FE}" srcOrd="4" destOrd="0" parTransId="{492B5C5C-4D1B-4600-A73C-1A69ABDCD377}" sibTransId="{DAB89E98-451C-49E3-B509-39C69C6A2BEB}"/>
    <dgm:cxn modelId="{CF4426F4-AA39-4238-AF90-1D830561AD62}" type="presParOf" srcId="{7945E54E-AC01-4BD2-AD6A-002C7BCC9946}" destId="{F242C174-BC52-477F-8F9D-EC175510EBBF}" srcOrd="0" destOrd="0" presId="urn:microsoft.com/office/officeart/2005/8/layout/list1"/>
    <dgm:cxn modelId="{47C1133D-49CA-43C5-8C1F-7FC374C64FB3}" type="presParOf" srcId="{F242C174-BC52-477F-8F9D-EC175510EBBF}" destId="{AA4390EB-BCD0-4475-8F77-FA176898AE24}" srcOrd="0" destOrd="0" presId="urn:microsoft.com/office/officeart/2005/8/layout/list1"/>
    <dgm:cxn modelId="{97676922-C5AD-4917-A082-981B4E953DAF}" type="presParOf" srcId="{F242C174-BC52-477F-8F9D-EC175510EBBF}" destId="{54C4F81A-63E2-49BB-9B39-80DF0513E0C2}" srcOrd="1" destOrd="0" presId="urn:microsoft.com/office/officeart/2005/8/layout/list1"/>
    <dgm:cxn modelId="{660BB321-EC8D-452E-A16A-6104C1511FEE}" type="presParOf" srcId="{7945E54E-AC01-4BD2-AD6A-002C7BCC9946}" destId="{002196DF-9E8E-401B-A5E6-17005F272F30}" srcOrd="1" destOrd="0" presId="urn:microsoft.com/office/officeart/2005/8/layout/list1"/>
    <dgm:cxn modelId="{AAF191C2-67D1-464D-8040-6679CC679C09}" type="presParOf" srcId="{7945E54E-AC01-4BD2-AD6A-002C7BCC9946}" destId="{F93BA1DD-B964-4607-8F59-991424EA5CB7}" srcOrd="2" destOrd="0" presId="urn:microsoft.com/office/officeart/2005/8/layout/list1"/>
    <dgm:cxn modelId="{47DB540D-0B6C-4FE1-B4FA-4B3D7E42CA93}" type="presParOf" srcId="{7945E54E-AC01-4BD2-AD6A-002C7BCC9946}" destId="{DB7FF6CB-757D-42BB-9E83-B73E17288894}" srcOrd="3" destOrd="0" presId="urn:microsoft.com/office/officeart/2005/8/layout/list1"/>
    <dgm:cxn modelId="{612CDDA3-1EDA-426D-8468-04F76F9FE01C}" type="presParOf" srcId="{7945E54E-AC01-4BD2-AD6A-002C7BCC9946}" destId="{C48D05A7-8FDC-4AF1-A628-B31D9E4C03A5}" srcOrd="4" destOrd="0" presId="urn:microsoft.com/office/officeart/2005/8/layout/list1"/>
    <dgm:cxn modelId="{3846A77F-780E-4A1E-90D7-7D0539359977}" type="presParOf" srcId="{C48D05A7-8FDC-4AF1-A628-B31D9E4C03A5}" destId="{8993B639-ABF1-406E-9D26-20A71AEF76D3}" srcOrd="0" destOrd="0" presId="urn:microsoft.com/office/officeart/2005/8/layout/list1"/>
    <dgm:cxn modelId="{87DFE269-0336-4673-A3B8-07B94C2BF91E}" type="presParOf" srcId="{C48D05A7-8FDC-4AF1-A628-B31D9E4C03A5}" destId="{AB72D526-76B5-47DD-9270-A295F0076166}" srcOrd="1" destOrd="0" presId="urn:microsoft.com/office/officeart/2005/8/layout/list1"/>
    <dgm:cxn modelId="{3868CB3D-1641-409B-B35A-FFFD804438F4}" type="presParOf" srcId="{7945E54E-AC01-4BD2-AD6A-002C7BCC9946}" destId="{25F073DF-4AF3-437F-9A29-24EF6CBFFF4F}" srcOrd="5" destOrd="0" presId="urn:microsoft.com/office/officeart/2005/8/layout/list1"/>
    <dgm:cxn modelId="{65705511-4049-47C9-9183-42424019C352}" type="presParOf" srcId="{7945E54E-AC01-4BD2-AD6A-002C7BCC9946}" destId="{4BD48149-B493-4E93-80B6-0F5069774A44}" srcOrd="6" destOrd="0" presId="urn:microsoft.com/office/officeart/2005/8/layout/list1"/>
    <dgm:cxn modelId="{EAC8EC51-AACC-4697-A8E9-5EB056A734E6}" type="presParOf" srcId="{7945E54E-AC01-4BD2-AD6A-002C7BCC9946}" destId="{0159F76C-7561-42DF-9F49-7FCF4B92FA0A}" srcOrd="7" destOrd="0" presId="urn:microsoft.com/office/officeart/2005/8/layout/list1"/>
    <dgm:cxn modelId="{1F8DB04F-ECE1-4C5C-9F15-CE7AB7783E6E}" type="presParOf" srcId="{7945E54E-AC01-4BD2-AD6A-002C7BCC9946}" destId="{7374B4E4-3995-4F22-9065-CA5EA8D3CEC2}" srcOrd="8" destOrd="0" presId="urn:microsoft.com/office/officeart/2005/8/layout/list1"/>
    <dgm:cxn modelId="{303581DC-0F94-4E67-AC95-55C6E2DDD3E0}" type="presParOf" srcId="{7374B4E4-3995-4F22-9065-CA5EA8D3CEC2}" destId="{8F891355-43F1-4492-A847-01FCC8A56356}" srcOrd="0" destOrd="0" presId="urn:microsoft.com/office/officeart/2005/8/layout/list1"/>
    <dgm:cxn modelId="{4AB85B26-8A28-403F-BF72-4F6CDF0EC0A1}" type="presParOf" srcId="{7374B4E4-3995-4F22-9065-CA5EA8D3CEC2}" destId="{7230CC4B-8655-438F-9DAD-C2E96ADA95D9}" srcOrd="1" destOrd="0" presId="urn:microsoft.com/office/officeart/2005/8/layout/list1"/>
    <dgm:cxn modelId="{F2247F9E-3A10-4DDE-A93E-B649A49E003C}" type="presParOf" srcId="{7945E54E-AC01-4BD2-AD6A-002C7BCC9946}" destId="{0733C99F-C847-4DF0-9384-93A9340EF082}" srcOrd="9" destOrd="0" presId="urn:microsoft.com/office/officeart/2005/8/layout/list1"/>
    <dgm:cxn modelId="{9F9A7ED0-32BF-4391-8B9D-DCF8C7B2DDA7}" type="presParOf" srcId="{7945E54E-AC01-4BD2-AD6A-002C7BCC9946}" destId="{7858D0DA-DBC8-4F95-92E0-F355F796068B}" srcOrd="10" destOrd="0" presId="urn:microsoft.com/office/officeart/2005/8/layout/list1"/>
    <dgm:cxn modelId="{17246A76-014F-4451-B8D3-248212BA81F3}" type="presParOf" srcId="{7945E54E-AC01-4BD2-AD6A-002C7BCC9946}" destId="{751025F4-F76F-4DE8-BEAC-A89D5B53C6A9}" srcOrd="11" destOrd="0" presId="urn:microsoft.com/office/officeart/2005/8/layout/list1"/>
    <dgm:cxn modelId="{33E0D14E-B2E5-45EF-8284-F7FDF08F7857}" type="presParOf" srcId="{7945E54E-AC01-4BD2-AD6A-002C7BCC9946}" destId="{F367F8CF-077A-4DE8-A5B9-516D8655C460}" srcOrd="12" destOrd="0" presId="urn:microsoft.com/office/officeart/2005/8/layout/list1"/>
    <dgm:cxn modelId="{09C1142E-05F2-4A3D-9056-6BFD214DDDA6}" type="presParOf" srcId="{F367F8CF-077A-4DE8-A5B9-516D8655C460}" destId="{A1E6526E-88A5-4142-B7EA-21A8AA9161E7}" srcOrd="0" destOrd="0" presId="urn:microsoft.com/office/officeart/2005/8/layout/list1"/>
    <dgm:cxn modelId="{CF95A3C6-D283-4E7E-9584-C0A2D8FD3AB0}" type="presParOf" srcId="{F367F8CF-077A-4DE8-A5B9-516D8655C460}" destId="{FB1F6822-CA96-4074-AE75-EC11784D112F}" srcOrd="1" destOrd="0" presId="urn:microsoft.com/office/officeart/2005/8/layout/list1"/>
    <dgm:cxn modelId="{E3080C23-F9D9-4B74-99A0-CB1E27119E3E}" type="presParOf" srcId="{7945E54E-AC01-4BD2-AD6A-002C7BCC9946}" destId="{39C26605-D593-496A-B555-1AC9C3A74E85}" srcOrd="13" destOrd="0" presId="urn:microsoft.com/office/officeart/2005/8/layout/list1"/>
    <dgm:cxn modelId="{C656E961-46BA-4AC6-96C6-F7C474673ED3}" type="presParOf" srcId="{7945E54E-AC01-4BD2-AD6A-002C7BCC9946}" destId="{2E38E77D-470E-492B-8A36-8E08C089068B}" srcOrd="14" destOrd="0" presId="urn:microsoft.com/office/officeart/2005/8/layout/list1"/>
    <dgm:cxn modelId="{D3B023BF-15DA-4FE2-8207-645D5399C64F}" type="presParOf" srcId="{7945E54E-AC01-4BD2-AD6A-002C7BCC9946}" destId="{925FDC62-A19D-47A8-B3B4-59ABADDAE1CA}" srcOrd="15" destOrd="0" presId="urn:microsoft.com/office/officeart/2005/8/layout/list1"/>
    <dgm:cxn modelId="{2C43448D-4283-4660-9AE2-51CC5F50B7CC}" type="presParOf" srcId="{7945E54E-AC01-4BD2-AD6A-002C7BCC9946}" destId="{2CDFE448-4911-4A85-AE2C-3DA9E8CBEA7E}" srcOrd="16" destOrd="0" presId="urn:microsoft.com/office/officeart/2005/8/layout/list1"/>
    <dgm:cxn modelId="{AEB6AB41-DFCE-4B9E-BA65-75A4DC2E5AB5}" type="presParOf" srcId="{2CDFE448-4911-4A85-AE2C-3DA9E8CBEA7E}" destId="{3F63D144-CEFB-4628-95C7-A46E0D428FAD}" srcOrd="0" destOrd="0" presId="urn:microsoft.com/office/officeart/2005/8/layout/list1"/>
    <dgm:cxn modelId="{3698A87B-5AA8-41A1-A874-72552593002F}" type="presParOf" srcId="{2CDFE448-4911-4A85-AE2C-3DA9E8CBEA7E}" destId="{5D4BAAE7-4ED2-406A-A075-BA303DCA4A61}" srcOrd="1" destOrd="0" presId="urn:microsoft.com/office/officeart/2005/8/layout/list1"/>
    <dgm:cxn modelId="{040E5EB0-63FB-4C88-9CD1-DE6A495630D7}" type="presParOf" srcId="{7945E54E-AC01-4BD2-AD6A-002C7BCC9946}" destId="{8BF872A9-AB7D-450F-9D75-B2D8742038AD}" srcOrd="17" destOrd="0" presId="urn:microsoft.com/office/officeart/2005/8/layout/list1"/>
    <dgm:cxn modelId="{9F63B33A-0E03-42D8-AC9D-B0A6B4E2E602}" type="presParOf" srcId="{7945E54E-AC01-4BD2-AD6A-002C7BCC9946}" destId="{E3E0F088-FF1E-4E2B-9DEA-C6040A35D4E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BA1DD-B964-4607-8F59-991424EA5CB7}">
      <dsp:nvSpPr>
        <dsp:cNvPr id="0" name=""/>
        <dsp:cNvSpPr/>
      </dsp:nvSpPr>
      <dsp:spPr>
        <a:xfrm>
          <a:off x="0" y="1131334"/>
          <a:ext cx="8077200" cy="8652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4F81A-63E2-49BB-9B39-80DF0513E0C2}">
      <dsp:nvSpPr>
        <dsp:cNvPr id="0" name=""/>
        <dsp:cNvSpPr/>
      </dsp:nvSpPr>
      <dsp:spPr>
        <a:xfrm>
          <a:off x="392095" y="1313156"/>
          <a:ext cx="6433392" cy="7231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chemeClr val="tx1"/>
              </a:solidFill>
            </a:rPr>
            <a:t>Navedi razlike između spolnog i nespolnog razmnožavanja.</a:t>
          </a:r>
        </a:p>
      </dsp:txBody>
      <dsp:txXfrm>
        <a:off x="427398" y="1348459"/>
        <a:ext cx="6362786" cy="652570"/>
      </dsp:txXfrm>
    </dsp:sp>
    <dsp:sp modelId="{4BD48149-B493-4E93-80B6-0F5069774A44}">
      <dsp:nvSpPr>
        <dsp:cNvPr id="0" name=""/>
        <dsp:cNvSpPr/>
      </dsp:nvSpPr>
      <dsp:spPr>
        <a:xfrm>
          <a:off x="0" y="2779469"/>
          <a:ext cx="8077200" cy="7926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2D526-76B5-47DD-9270-A295F0076166}">
      <dsp:nvSpPr>
        <dsp:cNvPr id="0" name=""/>
        <dsp:cNvSpPr/>
      </dsp:nvSpPr>
      <dsp:spPr>
        <a:xfrm>
          <a:off x="392095" y="2151369"/>
          <a:ext cx="6403143" cy="672251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chemeClr val="tx1"/>
              </a:solidFill>
            </a:rPr>
            <a:t>Usporedi razmnožavanje između skupina sisavaca.</a:t>
          </a:r>
        </a:p>
      </dsp:txBody>
      <dsp:txXfrm>
        <a:off x="424912" y="2184186"/>
        <a:ext cx="6337509" cy="606617"/>
      </dsp:txXfrm>
    </dsp:sp>
    <dsp:sp modelId="{7858D0DA-DBC8-4F95-92E0-F355F796068B}">
      <dsp:nvSpPr>
        <dsp:cNvPr id="0" name=""/>
        <dsp:cNvSpPr/>
      </dsp:nvSpPr>
      <dsp:spPr>
        <a:xfrm>
          <a:off x="0" y="3858708"/>
          <a:ext cx="8077200" cy="8275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0CC4B-8655-438F-9DAD-C2E96ADA95D9}">
      <dsp:nvSpPr>
        <dsp:cNvPr id="0" name=""/>
        <dsp:cNvSpPr/>
      </dsp:nvSpPr>
      <dsp:spPr>
        <a:xfrm>
          <a:off x="381001" y="3045421"/>
          <a:ext cx="6434354" cy="598032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chemeClr val="tx1"/>
              </a:solidFill>
            </a:rPr>
            <a:t>Objasni karakteristike razvoja mladih kod ptica i gmazova.</a:t>
          </a:r>
        </a:p>
      </dsp:txBody>
      <dsp:txXfrm>
        <a:off x="410195" y="3074615"/>
        <a:ext cx="6375966" cy="539644"/>
      </dsp:txXfrm>
    </dsp:sp>
    <dsp:sp modelId="{2E38E77D-470E-492B-8A36-8E08C089068B}">
      <dsp:nvSpPr>
        <dsp:cNvPr id="0" name=""/>
        <dsp:cNvSpPr/>
      </dsp:nvSpPr>
      <dsp:spPr>
        <a:xfrm>
          <a:off x="0" y="4495799"/>
          <a:ext cx="8077200" cy="10290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F6822-CA96-4074-AE75-EC11784D112F}">
      <dsp:nvSpPr>
        <dsp:cNvPr id="0" name=""/>
        <dsp:cNvSpPr/>
      </dsp:nvSpPr>
      <dsp:spPr>
        <a:xfrm>
          <a:off x="397531" y="3810736"/>
          <a:ext cx="6397602" cy="791082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chemeClr val="tx1"/>
              </a:solidFill>
            </a:rPr>
            <a:t>Zašto vodozemci i ribe imaju veći broj potomaka nego ostale skupine kralježnjaka.</a:t>
          </a:r>
        </a:p>
      </dsp:txBody>
      <dsp:txXfrm>
        <a:off x="436148" y="3849353"/>
        <a:ext cx="6320368" cy="713848"/>
      </dsp:txXfrm>
    </dsp:sp>
    <dsp:sp modelId="{E3E0F088-FF1E-4E2B-9DEA-C6040A35D4E2}">
      <dsp:nvSpPr>
        <dsp:cNvPr id="0" name=""/>
        <dsp:cNvSpPr/>
      </dsp:nvSpPr>
      <dsp:spPr>
        <a:xfrm>
          <a:off x="0" y="5496055"/>
          <a:ext cx="8077200" cy="2336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BAAE7-4ED2-406A-A075-BA303DCA4A61}">
      <dsp:nvSpPr>
        <dsp:cNvPr id="0" name=""/>
        <dsp:cNvSpPr/>
      </dsp:nvSpPr>
      <dsp:spPr>
        <a:xfrm>
          <a:off x="390144" y="4754266"/>
          <a:ext cx="6398224" cy="50343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chemeClr val="tx1"/>
              </a:solidFill>
            </a:rPr>
            <a:t>Na primjeru objasni razliku između potpune i nepotpune preobrazbe kukaca.</a:t>
          </a:r>
        </a:p>
      </dsp:txBody>
      <dsp:txXfrm>
        <a:off x="414720" y="4778842"/>
        <a:ext cx="6349072" cy="454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2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7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3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8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6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8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6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8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0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5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8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CF910D1-8728-4765-BF16-E04C5B0FB6AA}"/>
              </a:ext>
            </a:extLst>
          </p:cNvPr>
          <p:cNvSpPr txBox="1"/>
          <p:nvPr/>
        </p:nvSpPr>
        <p:spPr>
          <a:xfrm>
            <a:off x="1752600" y="5181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Rast, razvoj i razmnožavanje životinja</a:t>
            </a:r>
          </a:p>
        </p:txBody>
      </p:sp>
      <p:pic>
        <p:nvPicPr>
          <p:cNvPr id="4" name="Slika 3" descr="Slika na kojoj se prikazuje hrana, sjedenje, komad, tanjur&#10;&#10;Opis je automatski generiran">
            <a:extLst>
              <a:ext uri="{FF2B5EF4-FFF2-40B4-BE49-F238E27FC236}">
                <a16:creationId xmlns:a16="http://schemas.microsoft.com/office/drawing/2014/main" id="{75AE225A-1747-4334-AD7D-1AA36CD7B0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1066800"/>
            <a:ext cx="6675120" cy="3858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684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cvijet, crtež&#10;&#10;Opis je automatski generiran">
            <a:extLst>
              <a:ext uri="{FF2B5EF4-FFF2-40B4-BE49-F238E27FC236}">
                <a16:creationId xmlns:a16="http://schemas.microsoft.com/office/drawing/2014/main" id="{080835D2-F1FF-4A34-992C-7F525A2C9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86" y="3546681"/>
            <a:ext cx="5581814" cy="2743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07853BED-F4BD-4801-BE35-FB07E6CB9A8F}"/>
              </a:ext>
            </a:extLst>
          </p:cNvPr>
          <p:cNvSpPr txBox="1"/>
          <p:nvPr/>
        </p:nvSpPr>
        <p:spPr>
          <a:xfrm>
            <a:off x="1981200" y="581566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Razmnožavanje beskralježnjaka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1ED9DCE-DF00-4E50-81C6-BA3A5D259C44}"/>
              </a:ext>
            </a:extLst>
          </p:cNvPr>
          <p:cNvSpPr txBox="1"/>
          <p:nvPr/>
        </p:nvSpPr>
        <p:spPr>
          <a:xfrm>
            <a:off x="609600" y="152400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SPUŽVE I ŽARNJACI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uglavnom </a:t>
            </a:r>
            <a:r>
              <a:rPr lang="hr-HR" b="1" dirty="0"/>
              <a:t>sjedilački</a:t>
            </a:r>
            <a:r>
              <a:rPr lang="hr-HR" dirty="0"/>
              <a:t> organizmi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razmnožavanje nespolno-</a:t>
            </a:r>
            <a:r>
              <a:rPr lang="hr-HR" b="1" dirty="0"/>
              <a:t>pupanjem </a:t>
            </a:r>
            <a:r>
              <a:rPr lang="hr-HR" dirty="0"/>
              <a:t>(klonovi)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raznolikost jedinki </a:t>
            </a:r>
            <a:r>
              <a:rPr lang="hr-HR" dirty="0"/>
              <a:t>u populaciji događa se povremenim spolnim razmnožavanjem</a:t>
            </a:r>
          </a:p>
        </p:txBody>
      </p:sp>
    </p:spTree>
    <p:extLst>
      <p:ext uri="{BB962C8B-B14F-4D97-AF65-F5344CB8AC3E}">
        <p14:creationId xmlns:p14="http://schemas.microsoft.com/office/powerpoint/2010/main" val="189053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A852D663-C8C7-4958-8680-D9C2D97F5DD0}"/>
              </a:ext>
            </a:extLst>
          </p:cNvPr>
          <p:cNvSpPr txBox="1"/>
          <p:nvPr/>
        </p:nvSpPr>
        <p:spPr>
          <a:xfrm>
            <a:off x="381000" y="46423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Zapišimo!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A864CBB-98DA-4524-932B-AE89B2A8F0F9}"/>
              </a:ext>
            </a:extLst>
          </p:cNvPr>
          <p:cNvSpPr txBox="1"/>
          <p:nvPr/>
        </p:nvSpPr>
        <p:spPr>
          <a:xfrm>
            <a:off x="1600200" y="838283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Rast, razvoj i razmnožavanje životinja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CEB554C8-0C95-423D-A6A2-655D44C5E29C}"/>
              </a:ext>
            </a:extLst>
          </p:cNvPr>
          <p:cNvSpPr txBox="1"/>
          <p:nvPr/>
        </p:nvSpPr>
        <p:spPr>
          <a:xfrm>
            <a:off x="762000" y="1447800"/>
            <a:ext cx="69342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>
                <a:solidFill>
                  <a:srgbClr val="FF0000"/>
                </a:solidFill>
              </a:rPr>
              <a:t>Sisavci:</a:t>
            </a:r>
          </a:p>
          <a:p>
            <a:endParaRPr lang="hr-HR" b="1" dirty="0"/>
          </a:p>
          <a:p>
            <a:pPr marL="342900" indent="-342900">
              <a:buAutoNum type="alphaLcParenR"/>
            </a:pPr>
            <a:r>
              <a:rPr lang="hr-HR" b="1" dirty="0"/>
              <a:t>pravi sisavci- </a:t>
            </a:r>
            <a:r>
              <a:rPr lang="hr-HR" dirty="0"/>
              <a:t>unutarnja oplodnja, razvoj mladih u maternici</a:t>
            </a:r>
          </a:p>
          <a:p>
            <a:pPr marL="342900" indent="-342900">
              <a:buFontTx/>
              <a:buAutoNum type="alphaLcParenR"/>
            </a:pPr>
            <a:r>
              <a:rPr lang="hr-HR" b="1" dirty="0"/>
              <a:t>tobolčari</a:t>
            </a:r>
            <a:r>
              <a:rPr lang="hr-HR" dirty="0"/>
              <a:t>-nezreli mladunac razvoj završava u tobolcu</a:t>
            </a:r>
          </a:p>
          <a:p>
            <a:pPr marL="342900" indent="-342900">
              <a:buFontTx/>
              <a:buAutoNum type="alphaLcParenR"/>
            </a:pPr>
            <a:r>
              <a:rPr lang="hr-HR" b="1" dirty="0" err="1"/>
              <a:t>jednootvori</a:t>
            </a:r>
            <a:r>
              <a:rPr lang="hr-HR" dirty="0"/>
              <a:t>-mladi se razvijaju unutar jajeta</a:t>
            </a:r>
          </a:p>
          <a:p>
            <a:endParaRPr lang="hr-HR" b="1" dirty="0"/>
          </a:p>
          <a:p>
            <a:r>
              <a:rPr lang="hr-HR" b="1" u="sng" dirty="0">
                <a:solidFill>
                  <a:srgbClr val="FF0000"/>
                </a:solidFill>
              </a:rPr>
              <a:t>Ptice i gmazovi:</a:t>
            </a:r>
          </a:p>
          <a:p>
            <a:endParaRPr lang="hr-HR" b="1" u="sng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UNUTARNJA OPLODNJA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mlado se razvija unutar </a:t>
            </a:r>
            <a:r>
              <a:rPr lang="hr-HR" b="1" dirty="0"/>
              <a:t>JAJETA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spermiji se unose u </a:t>
            </a:r>
            <a:r>
              <a:rPr lang="hr-HR" b="1" dirty="0"/>
              <a:t>NEČISNICU</a:t>
            </a:r>
          </a:p>
          <a:p>
            <a:endParaRPr lang="hr-HR" b="1" dirty="0"/>
          </a:p>
          <a:p>
            <a:r>
              <a:rPr lang="hr-HR" b="1" u="sng" dirty="0">
                <a:solidFill>
                  <a:srgbClr val="FF0000"/>
                </a:solidFill>
              </a:rPr>
              <a:t>Vodozemci i ribe: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spolno</a:t>
            </a:r>
            <a:r>
              <a:rPr lang="hr-HR" dirty="0"/>
              <a:t> razmnožavanje, </a:t>
            </a:r>
            <a:r>
              <a:rPr lang="hr-HR" b="1" dirty="0"/>
              <a:t>VANJSKA OPLODNJA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veći broj </a:t>
            </a:r>
            <a:r>
              <a:rPr lang="hr-HR" dirty="0"/>
              <a:t>potomaka</a:t>
            </a:r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sz="1400" dirty="0"/>
          </a:p>
          <a:p>
            <a:endParaRPr lang="hr-H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pPr marL="342900" indent="-342900">
              <a:buAutoNum type="alphaLcParenR"/>
            </a:pPr>
            <a:endParaRPr lang="hr-HR" sz="1400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CF7202E3-4E0E-4ABC-A7A6-17FA2363D7EE}"/>
              </a:ext>
            </a:extLst>
          </p:cNvPr>
          <p:cNvSpPr/>
          <p:nvPr/>
        </p:nvSpPr>
        <p:spPr>
          <a:xfrm>
            <a:off x="5313962" y="3258538"/>
            <a:ext cx="1905000" cy="1752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Picture 2" descr="animated-writer-image-0028">
            <a:extLst>
              <a:ext uri="{FF2B5EF4-FFF2-40B4-BE49-F238E27FC236}">
                <a16:creationId xmlns:a16="http://schemas.microsoft.com/office/drawing/2014/main" id="{AD793D01-A9A8-4B59-BEFB-A849BD5EEB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24" y="3505200"/>
            <a:ext cx="1259276" cy="125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232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AD12BB2E-DB7E-405C-938A-D9B4EDA66C12}"/>
              </a:ext>
            </a:extLst>
          </p:cNvPr>
          <p:cNvSpPr txBox="1"/>
          <p:nvPr/>
        </p:nvSpPr>
        <p:spPr>
          <a:xfrm>
            <a:off x="1524000" y="718066"/>
            <a:ext cx="59436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u="sng" dirty="0">
                <a:solidFill>
                  <a:srgbClr val="FF0000"/>
                </a:solidFill>
              </a:rPr>
              <a:t>Člankonošci:</a:t>
            </a:r>
          </a:p>
          <a:p>
            <a:endParaRPr lang="hr-HR" sz="1800" b="1" u="sng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800" dirty="0"/>
              <a:t>potomci se razvijaju </a:t>
            </a:r>
            <a:r>
              <a:rPr lang="hr-HR" sz="1800" b="1" dirty="0"/>
              <a:t>unutar jajašca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800" b="1" dirty="0"/>
              <a:t>rakovi</a:t>
            </a:r>
            <a:r>
              <a:rPr lang="hr-HR" sz="1800" dirty="0"/>
              <a:t>- spolno, vanjska oplodnja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800" b="1" dirty="0"/>
              <a:t>kukci (proces preobrazbe), paučnjaci</a:t>
            </a:r>
            <a:r>
              <a:rPr lang="hr-HR" sz="1800" dirty="0"/>
              <a:t>-spolno, unutarnja oplodnja</a:t>
            </a:r>
          </a:p>
          <a:p>
            <a:endParaRPr lang="hr-HR" sz="1800" u="sng" dirty="0">
              <a:solidFill>
                <a:srgbClr val="FF0000"/>
              </a:solidFill>
            </a:endParaRPr>
          </a:p>
          <a:p>
            <a:r>
              <a:rPr lang="hr-HR" sz="1800" b="1" u="sng" dirty="0">
                <a:solidFill>
                  <a:srgbClr val="FF0000"/>
                </a:solidFill>
              </a:rPr>
              <a:t>Mekušci i bodljikaši:</a:t>
            </a:r>
          </a:p>
          <a:p>
            <a:endParaRPr lang="hr-HR" sz="18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800" dirty="0"/>
              <a:t>vodeni okoliš- vanjska oplodnja, mlado slobodno pliva i hrani 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800" b="1" dirty="0"/>
              <a:t>kopneni puževi, gujavice- </a:t>
            </a:r>
            <a:r>
              <a:rPr lang="hr-HR" sz="1800" dirty="0" err="1"/>
              <a:t>dvospolci,</a:t>
            </a:r>
            <a:r>
              <a:rPr lang="hr-HR" sz="1800" b="1" dirty="0" err="1"/>
              <a:t>UNAKRSNA</a:t>
            </a:r>
            <a:r>
              <a:rPr lang="hr-HR" sz="1800" b="1" dirty="0"/>
              <a:t> OPLODNJA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800" b="1" dirty="0"/>
              <a:t>SAMOOPLODNJA- </a:t>
            </a:r>
            <a:r>
              <a:rPr lang="hr-HR" sz="1800" dirty="0"/>
              <a:t>nametnici (oblići, trakavice, metilji)</a:t>
            </a:r>
          </a:p>
          <a:p>
            <a:endParaRPr lang="hr-HR" sz="1800" dirty="0"/>
          </a:p>
          <a:p>
            <a:r>
              <a:rPr lang="hr-HR" sz="1800" b="1" u="sng" dirty="0">
                <a:solidFill>
                  <a:srgbClr val="FF0000"/>
                </a:solidFill>
              </a:rPr>
              <a:t>Spužve i žarnjaci:</a:t>
            </a:r>
          </a:p>
          <a:p>
            <a:endParaRPr lang="hr-HR" sz="1800" b="1" u="sng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800" dirty="0"/>
              <a:t>uglavnom </a:t>
            </a:r>
            <a:r>
              <a:rPr lang="hr-HR" sz="1800" b="1" dirty="0"/>
              <a:t>sjedilački</a:t>
            </a:r>
            <a:r>
              <a:rPr lang="hr-HR" sz="1800" dirty="0"/>
              <a:t> organizmi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800" dirty="0"/>
              <a:t>razmnožavanje nespolno-</a:t>
            </a:r>
            <a:r>
              <a:rPr lang="hr-HR" sz="1800" b="1" dirty="0"/>
              <a:t>pupanjem </a:t>
            </a:r>
            <a:r>
              <a:rPr lang="hr-HR" sz="1800" dirty="0"/>
              <a:t>(klonovi)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544810B-5F8C-4FD7-8319-42C369CF48C6}"/>
              </a:ext>
            </a:extLst>
          </p:cNvPr>
          <p:cNvSpPr txBox="1"/>
          <p:nvPr/>
        </p:nvSpPr>
        <p:spPr>
          <a:xfrm>
            <a:off x="381000" y="533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Zapišimo!</a:t>
            </a:r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6D2D8A59-4E4F-43D1-93AF-2B350E451A41}"/>
              </a:ext>
            </a:extLst>
          </p:cNvPr>
          <p:cNvSpPr/>
          <p:nvPr/>
        </p:nvSpPr>
        <p:spPr>
          <a:xfrm>
            <a:off x="7239000" y="972538"/>
            <a:ext cx="1905000" cy="1752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2" descr="animated-writer-image-0028">
            <a:extLst>
              <a:ext uri="{FF2B5EF4-FFF2-40B4-BE49-F238E27FC236}">
                <a16:creationId xmlns:a16="http://schemas.microsoft.com/office/drawing/2014/main" id="{35E81D49-F325-4205-B1D5-67BC198898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162" y="1143000"/>
            <a:ext cx="1259276" cy="125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574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10E3883-5E61-4946-B6E0-6C3AE2D87BE3}"/>
              </a:ext>
            </a:extLst>
          </p:cNvPr>
          <p:cNvSpPr txBox="1"/>
          <p:nvPr/>
        </p:nvSpPr>
        <p:spPr>
          <a:xfrm>
            <a:off x="152400" y="533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Ponavljanje!</a:t>
            </a: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FC43D6F-DC35-470E-9724-B60EBC904F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8655447"/>
              </p:ext>
            </p:extLst>
          </p:nvPr>
        </p:nvGraphicFramePr>
        <p:xfrm>
          <a:off x="609600" y="-228600"/>
          <a:ext cx="8077200" cy="830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37E4DD97-9707-47A8-B571-3C2858ED1BCF}"/>
              </a:ext>
            </a:extLst>
          </p:cNvPr>
          <p:cNvSpPr/>
          <p:nvPr/>
        </p:nvSpPr>
        <p:spPr>
          <a:xfrm>
            <a:off x="990600" y="1118427"/>
            <a:ext cx="6477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489BEC91-7A6B-455D-9783-F02D33D26C12}"/>
              </a:ext>
            </a:extLst>
          </p:cNvPr>
          <p:cNvSpPr/>
          <p:nvPr/>
        </p:nvSpPr>
        <p:spPr>
          <a:xfrm>
            <a:off x="990600" y="1943608"/>
            <a:ext cx="6477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91EB16C4-72AC-404C-90FD-8BB3CA4210F0}"/>
              </a:ext>
            </a:extLst>
          </p:cNvPr>
          <p:cNvSpPr/>
          <p:nvPr/>
        </p:nvSpPr>
        <p:spPr>
          <a:xfrm>
            <a:off x="990600" y="2774623"/>
            <a:ext cx="6477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C24F4A29-C30B-4979-A12F-923BAA690D43}"/>
              </a:ext>
            </a:extLst>
          </p:cNvPr>
          <p:cNvSpPr/>
          <p:nvPr/>
        </p:nvSpPr>
        <p:spPr>
          <a:xfrm>
            <a:off x="1008668" y="3593970"/>
            <a:ext cx="6477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9475A347-9279-4B7B-87E4-93CB594135EB}"/>
              </a:ext>
            </a:extLst>
          </p:cNvPr>
          <p:cNvSpPr/>
          <p:nvPr/>
        </p:nvSpPr>
        <p:spPr>
          <a:xfrm>
            <a:off x="1008668" y="4431268"/>
            <a:ext cx="6477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821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802EF6A1-F9CC-440B-9284-CC2E06F0D2A9}"/>
              </a:ext>
            </a:extLst>
          </p:cNvPr>
          <p:cNvSpPr txBox="1"/>
          <p:nvPr/>
        </p:nvSpPr>
        <p:spPr>
          <a:xfrm>
            <a:off x="2209800" y="991634"/>
            <a:ext cx="529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Kako se razmnožavaju životinje?</a:t>
            </a:r>
          </a:p>
        </p:txBody>
      </p:sp>
      <p:graphicFrame>
        <p:nvGraphicFramePr>
          <p:cNvPr id="4" name="Tablica 4">
            <a:extLst>
              <a:ext uri="{FF2B5EF4-FFF2-40B4-BE49-F238E27FC236}">
                <a16:creationId xmlns:a16="http://schemas.microsoft.com/office/drawing/2014/main" id="{487E06DF-1797-4DCF-A269-EF0873B9A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867180"/>
              </p:ext>
            </p:extLst>
          </p:nvPr>
        </p:nvGraphicFramePr>
        <p:xfrm>
          <a:off x="666750" y="2057400"/>
          <a:ext cx="8077200" cy="3738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13039114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757425328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3463163700"/>
                    </a:ext>
                  </a:extLst>
                </a:gridCol>
              </a:tblGrid>
              <a:tr h="431800">
                <a:tc gridSpan="3">
                  <a:txBody>
                    <a:bodyPr/>
                    <a:lstStyle/>
                    <a:p>
                      <a:pPr algn="ctr"/>
                      <a:r>
                        <a:rPr lang="hr-HR" dirty="0"/>
                        <a:t>RAZMNOŽAVANJE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90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KARAKTERISTIKE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SPOLNO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NESPOLNO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540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0" dirty="0"/>
                        <a:t>BROJ VRSTA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većina</a:t>
                      </a:r>
                      <a:r>
                        <a:rPr lang="hr-HR" dirty="0"/>
                        <a:t> životinja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manji broj (spužve, žarnjaci, neki </a:t>
                      </a:r>
                      <a:r>
                        <a:rPr lang="hr-HR" dirty="0" err="1"/>
                        <a:t>plošnjaci</a:t>
                      </a:r>
                      <a:r>
                        <a:rPr lang="hr-HR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026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0" dirty="0"/>
                        <a:t>POTREBNO RODITELJA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dva</a:t>
                      </a:r>
                      <a:r>
                        <a:rPr lang="hr-HR" dirty="0"/>
                        <a:t> roditelja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jedan roditelj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732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r-HR" b="0" dirty="0"/>
                    </a:p>
                    <a:p>
                      <a:pPr algn="ctr"/>
                      <a:r>
                        <a:rPr lang="hr-HR" b="0" dirty="0"/>
                        <a:t>SLIČNOST POTOMAKA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potomci </a:t>
                      </a:r>
                      <a:r>
                        <a:rPr lang="hr-HR" b="1" dirty="0"/>
                        <a:t>slični</a:t>
                      </a:r>
                      <a:r>
                        <a:rPr lang="hr-HR" dirty="0"/>
                        <a:t> roditeljima i međusobno-</a:t>
                      </a:r>
                      <a:r>
                        <a:rPr lang="hr-HR" b="1" dirty="0"/>
                        <a:t>genska raznolikost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potomci genetski isti-klonovi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320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0" dirty="0"/>
                        <a:t>POTROŠNJA ENERGIJE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veće</a:t>
                      </a:r>
                      <a:r>
                        <a:rPr lang="hr-HR" dirty="0"/>
                        <a:t> ulaganje energije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energetski manje zahtjevno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38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0" dirty="0"/>
                        <a:t>BROJ POTOMAKA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manji broj </a:t>
                      </a:r>
                      <a:r>
                        <a:rPr lang="hr-HR" dirty="0"/>
                        <a:t>potomaka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veći broj potomaka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639006"/>
                  </a:ext>
                </a:extLst>
              </a:tr>
            </a:tbl>
          </a:graphicData>
        </a:graphic>
      </p:graphicFrame>
      <p:pic>
        <p:nvPicPr>
          <p:cNvPr id="8" name="Slika 7" descr="Slika na kojoj se prikazuje hrana, sjedenje, stol, ružičasto&#10;&#10;Opis je automatski generiran">
            <a:extLst>
              <a:ext uri="{FF2B5EF4-FFF2-40B4-BE49-F238E27FC236}">
                <a16:creationId xmlns:a16="http://schemas.microsoft.com/office/drawing/2014/main" id="{07826B59-B4DF-4ECC-82D9-8EFF0163A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9" y="1099810"/>
            <a:ext cx="1057634" cy="830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025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rava, na otvorenom, polje, sisavac&#10;&#10;Opis je automatski generiran">
            <a:extLst>
              <a:ext uri="{FF2B5EF4-FFF2-40B4-BE49-F238E27FC236}">
                <a16:creationId xmlns:a16="http://schemas.microsoft.com/office/drawing/2014/main" id="{F65765EE-661F-4B06-9E3C-31990DC38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55" y="1244951"/>
            <a:ext cx="2738308" cy="2031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744F4513-3734-41E6-AA94-9EF815E19EF9}"/>
              </a:ext>
            </a:extLst>
          </p:cNvPr>
          <p:cNvSpPr txBox="1"/>
          <p:nvPr/>
        </p:nvSpPr>
        <p:spPr>
          <a:xfrm>
            <a:off x="2038349" y="526688"/>
            <a:ext cx="529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Razmnožavanje kralježnjaka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597E07A-34B4-4E2F-B9F2-8C89D80469BD}"/>
              </a:ext>
            </a:extLst>
          </p:cNvPr>
          <p:cNvSpPr txBox="1"/>
          <p:nvPr/>
        </p:nvSpPr>
        <p:spPr>
          <a:xfrm>
            <a:off x="609600" y="1244950"/>
            <a:ext cx="4495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SISAVCI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/>
              <a:t>razvijeni spolni organi- oplodnja se događa u JAJOVODU- </a:t>
            </a:r>
            <a:r>
              <a:rPr lang="hr-HR" sz="1600" b="1" dirty="0"/>
              <a:t>UNUTARNJA OPLODNJA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/>
              <a:t>mladi se hrane </a:t>
            </a:r>
            <a:r>
              <a:rPr lang="hr-HR" sz="1600" b="1" dirty="0"/>
              <a:t>sisanjem </a:t>
            </a:r>
            <a:r>
              <a:rPr lang="hr-HR" sz="1600" dirty="0"/>
              <a:t>majčina mlijeka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b="1" dirty="0"/>
              <a:t>PRAVI SISAVCI- </a:t>
            </a:r>
            <a:r>
              <a:rPr lang="hr-HR" sz="1600" dirty="0"/>
              <a:t>razvoj mladih u maternici (posteljica, pupčana vrpca)</a:t>
            </a:r>
          </a:p>
          <a:p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415931F-6052-4035-A8DC-FAF44D117686}"/>
              </a:ext>
            </a:extLst>
          </p:cNvPr>
          <p:cNvSpPr txBox="1"/>
          <p:nvPr/>
        </p:nvSpPr>
        <p:spPr>
          <a:xfrm>
            <a:off x="847389" y="4557336"/>
            <a:ext cx="517472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TOBOLČARI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/>
              <a:t>nemaju razvijenu posteljicu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/>
              <a:t>nezreli mladunac razvoj završava u tobolcu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/>
              <a:t>mlado pričvršćeno za majčinu bradavicu siše mlijeko u tobolcu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B20E016-55F0-4334-97FE-FB5AC47FA133}"/>
              </a:ext>
            </a:extLst>
          </p:cNvPr>
          <p:cNvSpPr txBox="1"/>
          <p:nvPr/>
        </p:nvSpPr>
        <p:spPr>
          <a:xfrm>
            <a:off x="5921190" y="3501237"/>
            <a:ext cx="3581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JEDNOOTVORI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/>
              <a:t>mladi se razvijaju unutar jajeta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/>
              <a:t>mladi ližu mlijeko s majčine dlake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/>
              <a:t>žive u Australiji i Novom Zelandu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22652D65-A4B7-4A72-9E9D-6BE71A6AAE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78" y="3249679"/>
            <a:ext cx="2270746" cy="1636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Slika 12" descr="Slika na kojoj se prikazuje smeđe, gledanje, stajanje, snijeg&#10;&#10;Opis je automatski generiran">
            <a:extLst>
              <a:ext uri="{FF2B5EF4-FFF2-40B4-BE49-F238E27FC236}">
                <a16:creationId xmlns:a16="http://schemas.microsoft.com/office/drawing/2014/main" id="{628ADB54-F240-4829-91E0-39855F3318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814">
            <a:off x="5709250" y="5061806"/>
            <a:ext cx="1948918" cy="1102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6442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3C752CA3-B415-4A8B-A942-8DE594BDF496}"/>
              </a:ext>
            </a:extLst>
          </p:cNvPr>
          <p:cNvSpPr txBox="1"/>
          <p:nvPr/>
        </p:nvSpPr>
        <p:spPr>
          <a:xfrm>
            <a:off x="2438400" y="652790"/>
            <a:ext cx="529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Razmnožavanje kralježnjaka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B771422-5531-4810-A504-40F86705C9E7}"/>
              </a:ext>
            </a:extLst>
          </p:cNvPr>
          <p:cNvSpPr txBox="1"/>
          <p:nvPr/>
        </p:nvSpPr>
        <p:spPr>
          <a:xfrm>
            <a:off x="533400" y="1325502"/>
            <a:ext cx="8458200" cy="4616648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PTICE I GMAZOVI</a:t>
            </a:r>
          </a:p>
          <a:p>
            <a:endParaRPr lang="hr-HR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chemeClr val="bg1"/>
                </a:solidFill>
              </a:rPr>
              <a:t>UNUTARNJA OPLODNJA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chemeClr val="bg1"/>
                </a:solidFill>
              </a:rPr>
              <a:t>mlado se razvija unutar JAJETA</a:t>
            </a:r>
          </a:p>
          <a:p>
            <a:endParaRPr lang="hr-HR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chemeClr val="bg1"/>
                </a:solidFill>
              </a:rPr>
              <a:t>većina nema razvijene vanjske spolne organe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chemeClr val="bg1"/>
                </a:solidFill>
              </a:rPr>
              <a:t>spermiji se unose u NEČISNICU</a:t>
            </a:r>
          </a:p>
          <a:p>
            <a:endParaRPr lang="hr-HR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chemeClr val="bg1"/>
                </a:solidFill>
              </a:rPr>
              <a:t>JAJOVOD- pomaže u stvaranju ovojnica koje štite zametak i proizvodi SLUZ koja olakšava izlazak jajeta iz tijela</a:t>
            </a:r>
          </a:p>
          <a:p>
            <a:endParaRPr lang="hr-HR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chemeClr val="bg1"/>
                </a:solidFill>
              </a:rPr>
              <a:t>mlado se hrani ŽUMANJKOM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chemeClr val="bg1"/>
                </a:solidFill>
              </a:rPr>
              <a:t>izmjena plinova- POROZNA LJUSKA</a:t>
            </a:r>
          </a:p>
          <a:p>
            <a:endParaRPr lang="hr-HR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chemeClr val="bg1"/>
                </a:solidFill>
              </a:rPr>
              <a:t>ptice sjede na jajima</a:t>
            </a:r>
          </a:p>
          <a:p>
            <a:endParaRPr lang="hr-HR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chemeClr val="bg1"/>
                </a:solidFill>
              </a:rPr>
              <a:t>gmazovi-većina polaže jaja u tlo ili pijesak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6" name="Slika 5" descr="Slika na kojoj se prikazuje na zatvorenom, torta, komad, stol&#10;&#10;Opis je automatski generiran">
            <a:extLst>
              <a:ext uri="{FF2B5EF4-FFF2-40B4-BE49-F238E27FC236}">
                <a16:creationId xmlns:a16="http://schemas.microsoft.com/office/drawing/2014/main" id="{444BC811-13AB-43F9-BDD7-E30DA3B23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638" y="1447800"/>
            <a:ext cx="2743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 descr="Slika na kojoj se prikazuje reptil, kornjača, na otvorenom, ptica&#10;&#10;Opis je automatski generiran">
            <a:extLst>
              <a:ext uri="{FF2B5EF4-FFF2-40B4-BE49-F238E27FC236}">
                <a16:creationId xmlns:a16="http://schemas.microsoft.com/office/drawing/2014/main" id="{64F96090-4F98-4854-B5B5-C1B4C2D62B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239" y="3810000"/>
            <a:ext cx="2641599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287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4701CDB0-5476-4659-8698-87C8E3D2AB7D}"/>
              </a:ext>
            </a:extLst>
          </p:cNvPr>
          <p:cNvSpPr txBox="1"/>
          <p:nvPr/>
        </p:nvSpPr>
        <p:spPr>
          <a:xfrm>
            <a:off x="2133600" y="772180"/>
            <a:ext cx="529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Razmnožavanje kralježnjaka</a:t>
            </a:r>
          </a:p>
        </p:txBody>
      </p:sp>
      <p:pic>
        <p:nvPicPr>
          <p:cNvPr id="6" name="Slika 5" descr="Slika na kojoj se prikazuje na zatvorenom, stol&#10;&#10;Opis je automatski generiran">
            <a:extLst>
              <a:ext uri="{FF2B5EF4-FFF2-40B4-BE49-F238E27FC236}">
                <a16:creationId xmlns:a16="http://schemas.microsoft.com/office/drawing/2014/main" id="{D7FCF789-8800-4DB8-BB02-B44152927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172580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47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083F990-D695-49EF-936D-0DE4B3D887FE}"/>
              </a:ext>
            </a:extLst>
          </p:cNvPr>
          <p:cNvSpPr txBox="1"/>
          <p:nvPr/>
        </p:nvSpPr>
        <p:spPr>
          <a:xfrm>
            <a:off x="2133600" y="609600"/>
            <a:ext cx="529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Razmnožavanje kralježnjaka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C035481-B616-4ED5-A22D-8B3ADD72DE45}"/>
              </a:ext>
            </a:extLst>
          </p:cNvPr>
          <p:cNvSpPr txBox="1"/>
          <p:nvPr/>
        </p:nvSpPr>
        <p:spPr>
          <a:xfrm>
            <a:off x="457200" y="1480189"/>
            <a:ext cx="495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VODOZEMCI I RIBE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spolno</a:t>
            </a:r>
            <a:r>
              <a:rPr lang="hr-HR" dirty="0"/>
              <a:t> razmnožavanje, </a:t>
            </a:r>
            <a:r>
              <a:rPr lang="hr-HR" b="1" dirty="0"/>
              <a:t>VANJSKA OPLODNJA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veći broj </a:t>
            </a:r>
            <a:r>
              <a:rPr lang="hr-HR" dirty="0"/>
              <a:t>potomaka-povećani postotak preživljavanja novih jedinki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mladi se razvijaju u jajima koja nemaju čvrstu ovojnicu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b="1" dirty="0"/>
          </a:p>
        </p:txBody>
      </p:sp>
      <p:pic>
        <p:nvPicPr>
          <p:cNvPr id="6" name="Slika 5" descr="Slika na kojoj se prikazuje koralj&#10;&#10;Opis je automatski generiran">
            <a:extLst>
              <a:ext uri="{FF2B5EF4-FFF2-40B4-BE49-F238E27FC236}">
                <a16:creationId xmlns:a16="http://schemas.microsoft.com/office/drawing/2014/main" id="{8DA1F831-3C00-4468-B463-A928D3413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96" y="1480189"/>
            <a:ext cx="3647191" cy="2431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61F36288-8ACD-493D-A32A-70BA8273D561}"/>
              </a:ext>
            </a:extLst>
          </p:cNvPr>
          <p:cNvSpPr txBox="1"/>
          <p:nvPr/>
        </p:nvSpPr>
        <p:spPr>
          <a:xfrm>
            <a:off x="4419599" y="4385589"/>
            <a:ext cx="4489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razvoj vodozemaca </a:t>
            </a:r>
            <a:r>
              <a:rPr lang="hr-HR" b="1" dirty="0"/>
              <a:t>traje dulje </a:t>
            </a:r>
            <a:r>
              <a:rPr lang="hr-HR" dirty="0"/>
              <a:t>nego kod riba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stadij ličinke-</a:t>
            </a:r>
            <a:r>
              <a:rPr lang="hr-HR" b="1" dirty="0"/>
              <a:t>punoglavca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nakon razvijanja udova prelazi na kopneni način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3B250AF9-269D-4109-9923-8DFB3DCAF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5" y="3465680"/>
            <a:ext cx="4389815" cy="305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4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pauk&#10;&#10;Opis je automatski generiran">
            <a:extLst>
              <a:ext uri="{FF2B5EF4-FFF2-40B4-BE49-F238E27FC236}">
                <a16:creationId xmlns:a16="http://schemas.microsoft.com/office/drawing/2014/main" id="{99C8EF14-58B2-4985-998A-3C1EA5A1A9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4" y="2914472"/>
            <a:ext cx="38862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C2224A7-62CA-40F4-8C2B-10AE2718C613}"/>
              </a:ext>
            </a:extLst>
          </p:cNvPr>
          <p:cNvSpPr txBox="1"/>
          <p:nvPr/>
        </p:nvSpPr>
        <p:spPr>
          <a:xfrm>
            <a:off x="2133600" y="609600"/>
            <a:ext cx="529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Razmnožavanje beskralježnjaka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57334BF0-B44D-4EE9-A20F-8521D32D8213}"/>
              </a:ext>
            </a:extLst>
          </p:cNvPr>
          <p:cNvSpPr txBox="1"/>
          <p:nvPr/>
        </p:nvSpPr>
        <p:spPr>
          <a:xfrm>
            <a:off x="609600" y="14478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SPOLNO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razdvojena</a:t>
            </a:r>
            <a:r>
              <a:rPr lang="hr-HR" dirty="0"/>
              <a:t> spola (mužjak i ženka) ili </a:t>
            </a:r>
            <a:r>
              <a:rPr lang="hr-HR" b="1" dirty="0"/>
              <a:t>dvospolci</a:t>
            </a:r>
            <a:r>
              <a:rPr lang="hr-HR" dirty="0"/>
              <a:t> ( jedinka u tijelu stvara i spermije i jajne stanice npr. nametnici)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oplodnja: </a:t>
            </a:r>
            <a:r>
              <a:rPr lang="hr-HR" b="1" dirty="0"/>
              <a:t>vanjska</a:t>
            </a:r>
            <a:r>
              <a:rPr lang="hr-HR" dirty="0"/>
              <a:t> ili </a:t>
            </a:r>
            <a:r>
              <a:rPr lang="hr-HR" b="1" dirty="0"/>
              <a:t>unutarnja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CB52358-1268-42CB-A23C-3AB3F6CC9D63}"/>
              </a:ext>
            </a:extLst>
          </p:cNvPr>
          <p:cNvSpPr txBox="1"/>
          <p:nvPr/>
        </p:nvSpPr>
        <p:spPr>
          <a:xfrm>
            <a:off x="4953000" y="3332709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ČLANKONOŠCI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potomci se razvijaju </a:t>
            </a:r>
            <a:r>
              <a:rPr lang="hr-HR" b="1" dirty="0"/>
              <a:t>unutar jajašca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rakovi</a:t>
            </a:r>
            <a:r>
              <a:rPr lang="hr-HR" dirty="0"/>
              <a:t>- spolno, vanjska oplodnja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kukci, paučnjaci</a:t>
            </a:r>
            <a:r>
              <a:rPr lang="hr-HR" dirty="0"/>
              <a:t>-spolno, unutarnja oplodnja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214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Slika na kojoj se prikazuje voće, stol, hrana, cvijet&#10;&#10;Opis je automatski generiran">
            <a:extLst>
              <a:ext uri="{FF2B5EF4-FFF2-40B4-BE49-F238E27FC236}">
                <a16:creationId xmlns:a16="http://schemas.microsoft.com/office/drawing/2014/main" id="{1FB47103-6830-41F8-9CF6-6347BEB1A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04404"/>
            <a:ext cx="4438763" cy="2410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04F11A63-E82D-4C9A-9031-E97F2FCD6D7A}"/>
              </a:ext>
            </a:extLst>
          </p:cNvPr>
          <p:cNvSpPr txBox="1"/>
          <p:nvPr/>
        </p:nvSpPr>
        <p:spPr>
          <a:xfrm>
            <a:off x="2057400" y="662540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Razmnožavanje beskralježnjaka</a:t>
            </a:r>
          </a:p>
        </p:txBody>
      </p:sp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ECFD36EE-C970-4B5D-AE45-C6917E1CD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6" y="3330212"/>
            <a:ext cx="4321568" cy="307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DE5DCFCF-0AC6-49B2-A2A8-AD15CFFAFE3A}"/>
              </a:ext>
            </a:extLst>
          </p:cNvPr>
          <p:cNvSpPr txBox="1"/>
          <p:nvPr/>
        </p:nvSpPr>
        <p:spPr>
          <a:xfrm>
            <a:off x="762000" y="1189953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KUKCI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proces </a:t>
            </a:r>
            <a:r>
              <a:rPr lang="hr-HR" b="1" dirty="0"/>
              <a:t>PREOBRAZBE</a:t>
            </a:r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B9C5E78-DCFB-481B-96C0-1421CE910966}"/>
              </a:ext>
            </a:extLst>
          </p:cNvPr>
          <p:cNvSpPr txBox="1"/>
          <p:nvPr/>
        </p:nvSpPr>
        <p:spPr>
          <a:xfrm>
            <a:off x="228600" y="2709126"/>
            <a:ext cx="36576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vretence</a:t>
            </a:r>
            <a:r>
              <a:rPr lang="hr-HR" dirty="0"/>
              <a:t>- </a:t>
            </a:r>
            <a:r>
              <a:rPr lang="hr-HR" b="1" dirty="0"/>
              <a:t>nepotpuna</a:t>
            </a:r>
            <a:r>
              <a:rPr lang="hr-HR" dirty="0"/>
              <a:t> preobrazbu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FE94AF13-A3E1-46B8-908B-CB5E2C56D5B7}"/>
              </a:ext>
            </a:extLst>
          </p:cNvPr>
          <p:cNvSpPr txBox="1"/>
          <p:nvPr/>
        </p:nvSpPr>
        <p:spPr>
          <a:xfrm>
            <a:off x="5029200" y="2696222"/>
            <a:ext cx="31242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leptir</a:t>
            </a:r>
            <a:r>
              <a:rPr lang="hr-HR" dirty="0"/>
              <a:t>- </a:t>
            </a:r>
            <a:r>
              <a:rPr lang="hr-HR" b="1" dirty="0"/>
              <a:t>potpuna</a:t>
            </a:r>
            <a:r>
              <a:rPr lang="hr-HR" dirty="0"/>
              <a:t> preobrazba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D4152033-5A04-4EB4-8D7A-032CD78B687B}"/>
              </a:ext>
            </a:extLst>
          </p:cNvPr>
          <p:cNvSpPr txBox="1"/>
          <p:nvPr/>
        </p:nvSpPr>
        <p:spPr>
          <a:xfrm>
            <a:off x="2419350" y="2088039"/>
            <a:ext cx="43053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Navedi razlike u preobrazbi prikazanih vrsta.</a:t>
            </a:r>
          </a:p>
        </p:txBody>
      </p:sp>
    </p:spTree>
    <p:extLst>
      <p:ext uri="{BB962C8B-B14F-4D97-AF65-F5344CB8AC3E}">
        <p14:creationId xmlns:p14="http://schemas.microsoft.com/office/powerpoint/2010/main" val="3856326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niOkvir 12">
            <a:extLst>
              <a:ext uri="{FF2B5EF4-FFF2-40B4-BE49-F238E27FC236}">
                <a16:creationId xmlns:a16="http://schemas.microsoft.com/office/drawing/2014/main" id="{34905408-79FA-4E87-8DB3-DBFCA2D78175}"/>
              </a:ext>
            </a:extLst>
          </p:cNvPr>
          <p:cNvSpPr txBox="1"/>
          <p:nvPr/>
        </p:nvSpPr>
        <p:spPr>
          <a:xfrm>
            <a:off x="0" y="838200"/>
            <a:ext cx="9144000" cy="5181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3" name="Slika 2" descr="Slika na kojoj se prikazuje voda, gledanje, smeđe, velik&#10;&#10;Opis je automatski generiran">
            <a:extLst>
              <a:ext uri="{FF2B5EF4-FFF2-40B4-BE49-F238E27FC236}">
                <a16:creationId xmlns:a16="http://schemas.microsoft.com/office/drawing/2014/main" id="{DB9EA7BE-0F4B-4DEC-B223-41504F0325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61" y="1058406"/>
            <a:ext cx="2209800" cy="20089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Slika 4" descr="Slika na kojoj se prikazuje hrana, riža, tanjur, jaje&#10;&#10;Opis je automatski generiran">
            <a:extLst>
              <a:ext uri="{FF2B5EF4-FFF2-40B4-BE49-F238E27FC236}">
                <a16:creationId xmlns:a16="http://schemas.microsoft.com/office/drawing/2014/main" id="{6FF15489-45F9-4E78-80BB-A80B853E19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36" y="2443699"/>
            <a:ext cx="1851798" cy="18169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Slika 1" descr="Slika na kojoj se prikazuje snijeg, voda, skijanje, prekriveno&#10;&#10;Opis je automatski generiran">
            <a:extLst>
              <a:ext uri="{FF2B5EF4-FFF2-40B4-BE49-F238E27FC236}">
                <a16:creationId xmlns:a16="http://schemas.microsoft.com/office/drawing/2014/main" id="{5BED49F7-CA8D-4327-91D3-6519C275EB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32" y="2838504"/>
            <a:ext cx="1293643" cy="11809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5E0B0B2-DFCB-43B2-AF10-DBC52C308F53}"/>
              </a:ext>
            </a:extLst>
          </p:cNvPr>
          <p:cNvSpPr txBox="1"/>
          <p:nvPr/>
        </p:nvSpPr>
        <p:spPr>
          <a:xfrm>
            <a:off x="1905000" y="351036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Razmnožavanje beskralježnjaka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971DDAD-7E1A-4004-8370-1DCA52DA099B}"/>
              </a:ext>
            </a:extLst>
          </p:cNvPr>
          <p:cNvSpPr txBox="1"/>
          <p:nvPr/>
        </p:nvSpPr>
        <p:spPr>
          <a:xfrm>
            <a:off x="243443" y="4097787"/>
            <a:ext cx="5887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MEKUŠCI I BODLJIKAŠI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vodeni okoliš- vanjska oplodnja, mlado slobodno pliva i hrani 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bg1"/>
                </a:solidFill>
              </a:rPr>
              <a:t>kopneni puževi, gujavice- </a:t>
            </a:r>
            <a:r>
              <a:rPr lang="hr-HR" dirty="0">
                <a:solidFill>
                  <a:schemeClr val="bg1"/>
                </a:solidFill>
              </a:rPr>
              <a:t>dvospolci, traže partnere za </a:t>
            </a:r>
            <a:r>
              <a:rPr lang="hr-HR" dirty="0" err="1">
                <a:solidFill>
                  <a:schemeClr val="bg1"/>
                </a:solidFill>
              </a:rPr>
              <a:t>opodnju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b="1" dirty="0">
                <a:solidFill>
                  <a:schemeClr val="bg1"/>
                </a:solidFill>
              </a:rPr>
              <a:t>(UNAKRSNA OPLODNJA)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bg1"/>
                </a:solidFill>
              </a:rPr>
              <a:t>SAMOOPLODNJA- </a:t>
            </a:r>
            <a:r>
              <a:rPr lang="hr-HR" dirty="0">
                <a:solidFill>
                  <a:schemeClr val="bg1"/>
                </a:solidFill>
              </a:rPr>
              <a:t>nametnici (oblići, trakavice, metilji)</a:t>
            </a:r>
          </a:p>
        </p:txBody>
      </p:sp>
      <p:pic>
        <p:nvPicPr>
          <p:cNvPr id="10" name="Slika 9" descr="Slika na kojoj se prikazuje puž, stol, hrana, sjedenje&#10;&#10;Opis je automatski generiran">
            <a:extLst>
              <a:ext uri="{FF2B5EF4-FFF2-40B4-BE49-F238E27FC236}">
                <a16:creationId xmlns:a16="http://schemas.microsoft.com/office/drawing/2014/main" id="{6811D6B2-62E7-4D43-89EF-1775346619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88" y="992551"/>
            <a:ext cx="2363314" cy="21775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Slika 11" descr="Slika na kojoj se prikazuje sag&#10;&#10;Opis je automatski generiran">
            <a:extLst>
              <a:ext uri="{FF2B5EF4-FFF2-40B4-BE49-F238E27FC236}">
                <a16:creationId xmlns:a16="http://schemas.microsoft.com/office/drawing/2014/main" id="{24FDC22B-232A-45A1-B602-A590C1C576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43" y="3815138"/>
            <a:ext cx="2112268" cy="2057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Slika 14" descr="Slika na kojoj se prikazuje stijena&#10;&#10;Opis je automatski generiran">
            <a:extLst>
              <a:ext uri="{FF2B5EF4-FFF2-40B4-BE49-F238E27FC236}">
                <a16:creationId xmlns:a16="http://schemas.microsoft.com/office/drawing/2014/main" id="{DEE76F90-DF49-41F2-9D01-3748765894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275" y="944767"/>
            <a:ext cx="2112268" cy="18937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743073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534</Words>
  <Application>Microsoft Office PowerPoint</Application>
  <PresentationFormat>On-screen Show (4:3)</PresentationFormat>
  <Paragraphs>139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Miksic</dc:creator>
  <cp:lastModifiedBy>Ana Kodžoman</cp:lastModifiedBy>
  <cp:revision>46</cp:revision>
  <dcterms:created xsi:type="dcterms:W3CDTF">2006-08-16T00:00:00Z</dcterms:created>
  <dcterms:modified xsi:type="dcterms:W3CDTF">2020-09-17T20:10:08Z</dcterms:modified>
</cp:coreProperties>
</file>